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1" r:id="rId2"/>
    <p:sldId id="304" r:id="rId3"/>
    <p:sldId id="305" r:id="rId4"/>
    <p:sldId id="276" r:id="rId5"/>
    <p:sldId id="303" r:id="rId6"/>
    <p:sldId id="306" r:id="rId7"/>
    <p:sldId id="307" r:id="rId8"/>
    <p:sldId id="260" r:id="rId9"/>
    <p:sldId id="277" r:id="rId10"/>
    <p:sldId id="278" r:id="rId11"/>
    <p:sldId id="294" r:id="rId12"/>
    <p:sldId id="296" r:id="rId13"/>
    <p:sldId id="297" r:id="rId14"/>
    <p:sldId id="298" r:id="rId15"/>
    <p:sldId id="299" r:id="rId16"/>
    <p:sldId id="300" r:id="rId17"/>
    <p:sldId id="290" r:id="rId18"/>
    <p:sldId id="293" r:id="rId19"/>
    <p:sldId id="292" r:id="rId20"/>
    <p:sldId id="284" r:id="rId21"/>
    <p:sldId id="257" r:id="rId22"/>
    <p:sldId id="302" r:id="rId23"/>
    <p:sldId id="258" r:id="rId24"/>
    <p:sldId id="259" r:id="rId25"/>
    <p:sldId id="288" r:id="rId26"/>
    <p:sldId id="301" r:id="rId27"/>
    <p:sldId id="256" r:id="rId28"/>
    <p:sldId id="289" r:id="rId29"/>
    <p:sldId id="280" r:id="rId30"/>
    <p:sldId id="308" r:id="rId31"/>
    <p:sldId id="267" r:id="rId32"/>
    <p:sldId id="271" r:id="rId33"/>
    <p:sldId id="309" r:id="rId34"/>
    <p:sldId id="310" r:id="rId35"/>
    <p:sldId id="281" r:id="rId36"/>
    <p:sldId id="311" r:id="rId37"/>
    <p:sldId id="274" r:id="rId38"/>
    <p:sldId id="285" r:id="rId39"/>
    <p:sldId id="264" r:id="rId40"/>
    <p:sldId id="272" r:id="rId41"/>
    <p:sldId id="269" r:id="rId42"/>
    <p:sldId id="282" r:id="rId43"/>
    <p:sldId id="266" r:id="rId44"/>
    <p:sldId id="312" r:id="rId45"/>
    <p:sldId id="262" r:id="rId46"/>
    <p:sldId id="263" r:id="rId47"/>
    <p:sldId id="286" r:id="rId48"/>
    <p:sldId id="279" r:id="rId49"/>
    <p:sldId id="287" r:id="rId50"/>
    <p:sldId id="295" r:id="rId51"/>
    <p:sldId id="283" r:id="rId52"/>
    <p:sldId id="261" r:id="rId53"/>
    <p:sldId id="275" r:id="rId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4" d="100"/>
          <a:sy n="64" d="100"/>
        </p:scale>
        <p:origin x="-156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26.04.2016</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26.04.2016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26.04.2016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26.04.2016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5B106E36-FD25-4E2D-B0AA-010F637433A0}" type="datetimeFigureOut">
              <a:rPr lang="ru-RU" smtClean="0"/>
              <a:pPr/>
              <a:t>26.04.2016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26.04.2016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26.04.2016</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5B106E36-FD25-4E2D-B0AA-010F637433A0}" type="datetimeFigureOut">
              <a:rPr lang="ru-RU" smtClean="0"/>
              <a:pPr/>
              <a:t>26.04.2016</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5B106E36-FD25-4E2D-B0AA-010F637433A0}" type="datetimeFigureOut">
              <a:rPr lang="ru-RU" smtClean="0"/>
              <a:pPr/>
              <a:t>26.04.2016</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26.04.2016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26.04.2016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B106E36-FD25-4E2D-B0AA-010F637433A0}" type="datetimeFigureOut">
              <a:rPr lang="ru-RU" smtClean="0"/>
              <a:pPr/>
              <a:t>26.04.2016</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5C68B6-61C2-468F-89AB-4B9F7531AA68}" type="slidenum">
              <a:rPr lang="ru-RU" smtClean="0"/>
              <a:pPr/>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Тультаевы\Desktop\Туған өлке тарихы\пер.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Тультаевы\Desktop\Туған өлке тарихы\IMG_335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Туған өлке тарихы\Новая папка\Алғашқы Шалқар.jpg"/>
          <p:cNvPicPr>
            <a:picLocks noChangeAspect="1" noChangeArrowheads="1"/>
          </p:cNvPicPr>
          <p:nvPr/>
        </p:nvPicPr>
        <p:blipFill>
          <a:blip r:embed="rId2" cstate="print"/>
          <a:srcRect/>
          <a:stretch>
            <a:fillRect/>
          </a:stretch>
        </p:blipFill>
        <p:spPr bwMode="auto">
          <a:xfrm>
            <a:off x="971601" y="0"/>
            <a:ext cx="8172400"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Туған өлке тарихы\Новая папка\Мәдениет үйі.jpg"/>
          <p:cNvPicPr>
            <a:picLocks noChangeAspect="1" noChangeArrowheads="1"/>
          </p:cNvPicPr>
          <p:nvPr/>
        </p:nvPicPr>
        <p:blipFill>
          <a:blip r:embed="rId2" cstate="print"/>
          <a:srcRect l="11384" t="8001" r="50000" b="76249"/>
          <a:stretch>
            <a:fillRect/>
          </a:stretch>
        </p:blipFill>
        <p:spPr bwMode="auto">
          <a:xfrm>
            <a:off x="0" y="0"/>
            <a:ext cx="9144000" cy="685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Туған өлке тарихы\Новая папка\Мәдениет үйі.jpg"/>
          <p:cNvPicPr>
            <a:picLocks noChangeAspect="1" noChangeArrowheads="1"/>
          </p:cNvPicPr>
          <p:nvPr/>
        </p:nvPicPr>
        <p:blipFill>
          <a:blip r:embed="rId2" cstate="print"/>
          <a:srcRect l="54455" t="5901" r="6929" b="76249"/>
          <a:stretch>
            <a:fillRect/>
          </a:stretch>
        </p:blipFill>
        <p:spPr bwMode="auto">
          <a:xfrm>
            <a:off x="0" y="0"/>
            <a:ext cx="9144000" cy="6858000"/>
          </a:xfrm>
          <a:prstGeom prst="rect">
            <a:avLst/>
          </a:prstGeom>
          <a:noFill/>
        </p:spPr>
      </p:pic>
      <p:sp>
        <p:nvSpPr>
          <p:cNvPr id="3" name="TextBox 2"/>
          <p:cNvSpPr txBox="1"/>
          <p:nvPr/>
        </p:nvSpPr>
        <p:spPr>
          <a:xfrm>
            <a:off x="1619672" y="332656"/>
            <a:ext cx="5328895" cy="584775"/>
          </a:xfrm>
          <a:prstGeom prst="rect">
            <a:avLst/>
          </a:prstGeom>
          <a:noFill/>
        </p:spPr>
        <p:txBody>
          <a:bodyPr wrap="none" rtlCol="0">
            <a:spAutoFit/>
          </a:bodyPr>
          <a:lstStyle/>
          <a:p>
            <a:pPr algn="ctr"/>
            <a:r>
              <a:rPr lang="kk-KZ" sz="3200" dirty="0" smtClean="0">
                <a:solidFill>
                  <a:srgbClr val="FF0000"/>
                </a:solidFill>
                <a:latin typeface="Arial" pitchFamily="34" charset="0"/>
                <a:cs typeface="Arial" pitchFamily="34" charset="0"/>
              </a:rPr>
              <a:t>Алғашқы емхана 1930 жыл</a:t>
            </a:r>
            <a:endParaRPr lang="ru-RU" sz="3200" dirty="0">
              <a:solidFill>
                <a:srgbClr val="FF0000"/>
              </a:solidFill>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Туған өлке тарихы\Новая папка\Мәдениет үйі.jpg"/>
          <p:cNvPicPr>
            <a:picLocks noChangeAspect="1" noChangeArrowheads="1"/>
          </p:cNvPicPr>
          <p:nvPr/>
        </p:nvPicPr>
        <p:blipFill>
          <a:blip r:embed="rId2" cstate="print"/>
          <a:srcRect l="27722" t="39500" r="26236" b="42650"/>
          <a:stretch>
            <a:fillRect/>
          </a:stretch>
        </p:blipFill>
        <p:spPr bwMode="auto">
          <a:xfrm>
            <a:off x="0" y="0"/>
            <a:ext cx="9144000" cy="6858000"/>
          </a:xfrm>
          <a:prstGeom prst="rect">
            <a:avLst/>
          </a:prstGeom>
          <a:noFill/>
        </p:spPr>
      </p:pic>
      <p:sp>
        <p:nvSpPr>
          <p:cNvPr id="3" name="TextBox 2"/>
          <p:cNvSpPr txBox="1"/>
          <p:nvPr/>
        </p:nvSpPr>
        <p:spPr>
          <a:xfrm>
            <a:off x="1115616" y="5805264"/>
            <a:ext cx="7043531" cy="646331"/>
          </a:xfrm>
          <a:prstGeom prst="rect">
            <a:avLst/>
          </a:prstGeom>
          <a:noFill/>
        </p:spPr>
        <p:txBody>
          <a:bodyPr wrap="none" rtlCol="0">
            <a:spAutoFit/>
          </a:bodyPr>
          <a:lstStyle/>
          <a:p>
            <a:r>
              <a:rPr lang="kk-KZ" sz="3600" dirty="0" smtClean="0">
                <a:solidFill>
                  <a:schemeClr val="bg1"/>
                </a:solidFill>
                <a:latin typeface="Arial" pitchFamily="34" charset="0"/>
                <a:cs typeface="Arial" pitchFamily="34" charset="0"/>
              </a:rPr>
              <a:t>Шалқар өңіріндегі той 1962 жыл</a:t>
            </a:r>
            <a:endParaRPr lang="ru-RU" sz="3600" dirty="0">
              <a:solidFill>
                <a:schemeClr val="bg1"/>
              </a:solidFill>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Туған өлке тарихы\Новая папка\Мәдениет үйі.jpg"/>
          <p:cNvPicPr>
            <a:picLocks noChangeAspect="1" noChangeArrowheads="1"/>
          </p:cNvPicPr>
          <p:nvPr/>
        </p:nvPicPr>
        <p:blipFill>
          <a:blip r:embed="rId2" cstate="print"/>
          <a:srcRect l="8414" t="73100" r="52970" b="9050"/>
          <a:stretch>
            <a:fillRect/>
          </a:stretch>
        </p:blipFill>
        <p:spPr bwMode="auto">
          <a:xfrm>
            <a:off x="0" y="0"/>
            <a:ext cx="9144000" cy="6858000"/>
          </a:xfrm>
          <a:prstGeom prst="rect">
            <a:avLst/>
          </a:prstGeom>
          <a:noFill/>
        </p:spPr>
      </p:pic>
      <p:sp>
        <p:nvSpPr>
          <p:cNvPr id="3" name="TextBox 2"/>
          <p:cNvSpPr txBox="1"/>
          <p:nvPr/>
        </p:nvSpPr>
        <p:spPr>
          <a:xfrm>
            <a:off x="1835696" y="836712"/>
            <a:ext cx="5621219" cy="584775"/>
          </a:xfrm>
          <a:prstGeom prst="rect">
            <a:avLst/>
          </a:prstGeom>
          <a:noFill/>
        </p:spPr>
        <p:txBody>
          <a:bodyPr wrap="none" rtlCol="0">
            <a:spAutoFit/>
          </a:bodyPr>
          <a:lstStyle/>
          <a:p>
            <a:r>
              <a:rPr lang="kk-KZ" sz="3200" dirty="0" smtClean="0">
                <a:solidFill>
                  <a:schemeClr val="bg1"/>
                </a:solidFill>
                <a:latin typeface="Arial" pitchFamily="34" charset="0"/>
                <a:cs typeface="Arial" pitchFamily="34" charset="0"/>
              </a:rPr>
              <a:t>Электр станциясы 1930 жыл</a:t>
            </a:r>
            <a:endParaRPr lang="ru-RU" sz="3200" dirty="0">
              <a:solidFill>
                <a:schemeClr val="bg1"/>
              </a:solidFill>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Туған өлке тарихы\Новая папка\Мәдениет үйі.jpg"/>
          <p:cNvPicPr>
            <a:picLocks noChangeAspect="1" noChangeArrowheads="1"/>
          </p:cNvPicPr>
          <p:nvPr/>
        </p:nvPicPr>
        <p:blipFill>
          <a:blip r:embed="rId2" cstate="print"/>
          <a:srcRect l="52970" t="73100" r="8414" b="9050"/>
          <a:stretch>
            <a:fillRect/>
          </a:stretch>
        </p:blipFill>
        <p:spPr bwMode="auto">
          <a:xfrm>
            <a:off x="0" y="0"/>
            <a:ext cx="9144000" cy="6858000"/>
          </a:xfrm>
          <a:prstGeom prst="rect">
            <a:avLst/>
          </a:prstGeom>
          <a:noFill/>
        </p:spPr>
      </p:pic>
      <p:sp>
        <p:nvSpPr>
          <p:cNvPr id="3" name="TextBox 2"/>
          <p:cNvSpPr txBox="1"/>
          <p:nvPr/>
        </p:nvSpPr>
        <p:spPr>
          <a:xfrm>
            <a:off x="1619672" y="548680"/>
            <a:ext cx="6252033" cy="707886"/>
          </a:xfrm>
          <a:prstGeom prst="rect">
            <a:avLst/>
          </a:prstGeom>
          <a:noFill/>
        </p:spPr>
        <p:txBody>
          <a:bodyPr wrap="none" rtlCol="0">
            <a:spAutoFit/>
          </a:bodyPr>
          <a:lstStyle/>
          <a:p>
            <a:r>
              <a:rPr lang="kk-KZ" sz="4000" dirty="0" smtClean="0">
                <a:solidFill>
                  <a:schemeClr val="bg1"/>
                </a:solidFill>
                <a:latin typeface="Arial" pitchFamily="34" charset="0"/>
                <a:cs typeface="Arial" pitchFamily="34" charset="0"/>
              </a:rPr>
              <a:t>Астық қоймасы 1930 жыл</a:t>
            </a:r>
            <a:endParaRPr lang="ru-RU" sz="4000" dirty="0">
              <a:solidFill>
                <a:schemeClr val="bg1"/>
              </a:solidFill>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Тультаевы\Desktop\Туған өлке тарихы\ооаоаов.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Тультаевы\Desktop\Туған өлке тарихы\Фото108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Тультаевы\Desktop\Туған өлке тарихы\Рисунок4апнп.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1043608" y="1557374"/>
            <a:ext cx="8087214" cy="31085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tab pos="619125" algn="l"/>
              </a:tabLst>
            </a:pPr>
            <a:r>
              <a:rPr kumimoji="0" lang="kk-KZ" sz="28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kk-KZ" sz="2800" b="0" i="0" u="none" strike="noStrike" cap="none" normalizeH="0" baseline="0" dirty="0" smtClean="0">
                <a:ln>
                  <a:noFill/>
                </a:ln>
                <a:solidFill>
                  <a:schemeClr val="accent3"/>
                </a:solidFill>
                <a:effectLst/>
                <a:latin typeface="Arial"/>
                <a:ea typeface="Arial" pitchFamily="34" charset="0"/>
                <a:cs typeface="Times New Roman" pitchFamily="18" charset="0"/>
              </a:rPr>
              <a:t>«</a:t>
            </a:r>
            <a:r>
              <a:rPr kumimoji="0" lang="kk-KZ" sz="2800" b="1" i="0" u="none" strike="noStrike" cap="none" normalizeH="0" baseline="0" dirty="0" smtClean="0">
                <a:ln>
                  <a:noFill/>
                </a:ln>
                <a:solidFill>
                  <a:schemeClr val="accent3"/>
                </a:solidFill>
                <a:effectLst/>
                <a:latin typeface="Times New Roman" pitchFamily="18" charset="0"/>
                <a:ea typeface="Arial" pitchFamily="34" charset="0"/>
                <a:cs typeface="Times New Roman" pitchFamily="18" charset="0"/>
              </a:rPr>
              <a:t>Туған өлке тарихы</a:t>
            </a:r>
            <a:r>
              <a:rPr kumimoji="0" lang="kk-KZ" sz="2800" b="1" i="0" u="none" strike="noStrike" cap="none" normalizeH="0" baseline="0" dirty="0" smtClean="0">
                <a:ln>
                  <a:noFill/>
                </a:ln>
                <a:solidFill>
                  <a:schemeClr val="accent3"/>
                </a:solidFill>
                <a:effectLst/>
                <a:latin typeface="Arial"/>
                <a:ea typeface="Arial" pitchFamily="34" charset="0"/>
                <a:cs typeface="Times New Roman" pitchFamily="18" charset="0"/>
              </a:rPr>
              <a:t>»</a:t>
            </a:r>
            <a:r>
              <a:rPr kumimoji="0" lang="kk-KZ" sz="2800" b="1" i="0" u="none" strike="noStrike" cap="none" normalizeH="0" baseline="0" dirty="0" smtClean="0">
                <a:ln>
                  <a:noFill/>
                </a:ln>
                <a:solidFill>
                  <a:schemeClr val="accent3"/>
                </a:solidFill>
                <a:effectLst/>
                <a:latin typeface="Times New Roman" pitchFamily="18" charset="0"/>
                <a:ea typeface="Arial" pitchFamily="34" charset="0"/>
                <a:cs typeface="Times New Roman" pitchFamily="18" charset="0"/>
              </a:rPr>
              <a:t> </a:t>
            </a:r>
            <a:r>
              <a:rPr kumimoji="0" lang="kk-KZ" sz="28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атты ғылыми жобаның</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tab pos="619125" algn="l"/>
              </a:tabLst>
            </a:pPr>
            <a:endParaRPr kumimoji="0" lang="kk-KZ" sz="20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tab pos="619125" algn="l"/>
              </a:tabLst>
            </a:pPr>
            <a:r>
              <a:rPr kumimoji="0" lang="kk-KZ" sz="20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Мақсаты:</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tab pos="619125" algn="l"/>
              </a:tabLst>
            </a:pPr>
            <a:r>
              <a:rPr kumimoji="0" lang="kk-KZ" sz="2000" b="0" i="0" u="none" strike="noStrike" cap="none" normalizeH="0" baseline="0" dirty="0" smtClean="0">
                <a:ln>
                  <a:noFill/>
                </a:ln>
                <a:solidFill>
                  <a:srgbClr val="0070C0"/>
                </a:solidFill>
                <a:effectLst/>
                <a:latin typeface="Times New Roman" pitchFamily="18" charset="0"/>
                <a:ea typeface="Arial" pitchFamily="34" charset="0"/>
                <a:cs typeface="Times New Roman" pitchFamily="18" charset="0"/>
              </a:rPr>
              <a:t>1. Өзінің туған өлкесі жайлы білімді терең меңгерту және дамыту.</a:t>
            </a:r>
            <a:endParaRPr kumimoji="0" lang="ru-RU" sz="1050" b="0" i="0" u="none" strike="noStrike" cap="none" normalizeH="0" baseline="0" dirty="0" smtClean="0">
              <a:ln>
                <a:noFill/>
              </a:ln>
              <a:solidFill>
                <a:srgbClr val="0070C0"/>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tab pos="619125" algn="l"/>
              </a:tabLst>
            </a:pPr>
            <a:r>
              <a:rPr kumimoji="0" lang="kk-KZ" sz="2000" b="0" i="0" u="none" strike="noStrike" cap="none" normalizeH="0" baseline="0" dirty="0" smtClean="0">
                <a:ln>
                  <a:noFill/>
                </a:ln>
                <a:solidFill>
                  <a:srgbClr val="0070C0"/>
                </a:solidFill>
                <a:effectLst/>
                <a:latin typeface="Times New Roman" pitchFamily="18" charset="0"/>
                <a:ea typeface="Arial" pitchFamily="34" charset="0"/>
                <a:cs typeface="Times New Roman" pitchFamily="18" charset="0"/>
              </a:rPr>
              <a:t> 2.Оқушылардың бойында белсенді азаматтық ұстаным </a:t>
            </a:r>
            <a:endParaRPr kumimoji="0" lang="ru-RU" sz="1050" b="0" i="0" u="none" strike="noStrike" cap="none" normalizeH="0" baseline="0" dirty="0" smtClean="0">
              <a:ln>
                <a:noFill/>
              </a:ln>
              <a:solidFill>
                <a:srgbClr val="0070C0"/>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tab pos="619125" algn="l"/>
              </a:tabLst>
            </a:pPr>
            <a:r>
              <a:rPr kumimoji="0" lang="kk-KZ" sz="2000" b="0" i="0" u="none" strike="noStrike" cap="none" normalizeH="0" baseline="0" dirty="0" smtClean="0">
                <a:ln>
                  <a:noFill/>
                </a:ln>
                <a:solidFill>
                  <a:srgbClr val="0070C0"/>
                </a:solidFill>
                <a:effectLst/>
                <a:latin typeface="Times New Roman" pitchFamily="18" charset="0"/>
                <a:ea typeface="Arial" pitchFamily="34" charset="0"/>
                <a:cs typeface="Times New Roman" pitchFamily="18" charset="0"/>
              </a:rPr>
              <a:t>    қалыптастыру және отансүйгіштік сезімге тәрбиелеу.</a:t>
            </a:r>
            <a:endParaRPr kumimoji="0" lang="ru-RU" sz="1050" b="0" i="0" u="none" strike="noStrike" cap="none" normalizeH="0" baseline="0" dirty="0" smtClean="0">
              <a:ln>
                <a:noFill/>
              </a:ln>
              <a:solidFill>
                <a:srgbClr val="0070C0"/>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tab pos="619125" algn="l"/>
              </a:tabLst>
            </a:pPr>
            <a:r>
              <a:rPr kumimoji="0" lang="kk-KZ" sz="2000" b="0" i="0" u="none" strike="noStrike" cap="none" normalizeH="0" baseline="0" dirty="0" smtClean="0">
                <a:ln>
                  <a:noFill/>
                </a:ln>
                <a:solidFill>
                  <a:srgbClr val="0070C0"/>
                </a:solidFill>
                <a:effectLst/>
                <a:latin typeface="Times New Roman" pitchFamily="18" charset="0"/>
                <a:ea typeface="Arial" pitchFamily="34" charset="0"/>
                <a:cs typeface="Times New Roman" pitchFamily="18" charset="0"/>
              </a:rPr>
              <a:t>3.Жеке тұлғаның бойында ізденушілік </a:t>
            </a:r>
            <a:r>
              <a:rPr kumimoji="0" lang="kk-KZ" sz="2000" b="0" i="0" u="none" strike="noStrike" cap="none" normalizeH="0" baseline="0" dirty="0" smtClean="0">
                <a:ln>
                  <a:noFill/>
                </a:ln>
                <a:solidFill>
                  <a:srgbClr val="0070C0"/>
                </a:solidFill>
                <a:effectLst/>
                <a:latin typeface="Arial"/>
                <a:ea typeface="Arial" pitchFamily="34" charset="0"/>
                <a:cs typeface="Times New Roman" pitchFamily="18" charset="0"/>
              </a:rPr>
              <a:t>–</a:t>
            </a:r>
            <a:r>
              <a:rPr kumimoji="0" lang="kk-KZ" sz="2000" b="0" i="0" u="none" strike="noStrike" cap="none" normalizeH="0" baseline="0" dirty="0" smtClean="0">
                <a:ln>
                  <a:noFill/>
                </a:ln>
                <a:solidFill>
                  <a:srgbClr val="0070C0"/>
                </a:solidFill>
                <a:effectLst/>
                <a:latin typeface="Times New Roman" pitchFamily="18" charset="0"/>
                <a:ea typeface="Arial" pitchFamily="34" charset="0"/>
                <a:cs typeface="Times New Roman" pitchFamily="18" charset="0"/>
              </a:rPr>
              <a:t> зерттеушілік қасиетін,</a:t>
            </a:r>
            <a:endParaRPr kumimoji="0" lang="ru-RU" sz="1050" b="0" i="0" u="none" strike="noStrike" cap="none" normalizeH="0" baseline="0" dirty="0" smtClean="0">
              <a:ln>
                <a:noFill/>
              </a:ln>
              <a:solidFill>
                <a:srgbClr val="0070C0"/>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tab pos="619125" algn="l"/>
              </a:tabLst>
            </a:pPr>
            <a:r>
              <a:rPr kumimoji="0" lang="kk-KZ" sz="2000" b="0" i="0" u="none" strike="noStrike" cap="none" normalizeH="0" baseline="0" dirty="0" smtClean="0">
                <a:ln>
                  <a:noFill/>
                </a:ln>
                <a:solidFill>
                  <a:srgbClr val="0070C0"/>
                </a:solidFill>
                <a:effectLst/>
                <a:latin typeface="Times New Roman" pitchFamily="18" charset="0"/>
                <a:ea typeface="Arial" pitchFamily="34" charset="0"/>
                <a:cs typeface="Times New Roman" pitchFamily="18" charset="0"/>
              </a:rPr>
              <a:t>   экспедициялық жұмыс дағдыларын қалыптастыру. </a:t>
            </a:r>
            <a:endParaRPr kumimoji="0" lang="ru-RU" sz="1050" b="0" i="0" u="none" strike="noStrike" cap="none" normalizeH="0" baseline="0" dirty="0" smtClean="0">
              <a:ln>
                <a:noFill/>
              </a:ln>
              <a:solidFill>
                <a:srgbClr val="0070C0"/>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tab pos="619125" algn="l"/>
              </a:tabLst>
            </a:pP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Тультаевы\Desktop\Туған өлке тарихы\Без имени-4.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Тультаевы\Desktop\Туған өлке тарихы\22.jpg"/>
          <p:cNvPicPr>
            <a:picLocks noChangeAspect="1" noChangeArrowheads="1"/>
          </p:cNvPicPr>
          <p:nvPr/>
        </p:nvPicPr>
        <p:blipFill>
          <a:blip r:embed="rId2" cstate="print"/>
          <a:srcRect/>
          <a:stretch>
            <a:fillRect/>
          </a:stretch>
        </p:blipFill>
        <p:spPr bwMode="auto">
          <a:xfrm>
            <a:off x="2339752" y="-1"/>
            <a:ext cx="5976664" cy="6858001"/>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iren9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0417" name="Rectangle 1"/>
          <p:cNvSpPr>
            <a:spLocks noChangeArrowheads="1"/>
          </p:cNvSpPr>
          <p:nvPr/>
        </p:nvSpPr>
        <p:spPr bwMode="auto">
          <a:xfrm>
            <a:off x="611560" y="297722"/>
            <a:ext cx="7428207" cy="65602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Рахметов Маулен Рахметұлы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13.08.1921ж. </a:t>
            </a:r>
            <a:r>
              <a:rPr kumimoji="0" lang="kk-KZ" sz="2400"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13.08.1987ж.</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Шалқар ауылы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Целиноград ауданы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1940 </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жылы қыркүйек айынан </a:t>
            </a: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Совет армиясы </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қатарында.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1941 </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жылы</a:t>
            </a: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№780 </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атқыштар полкінде әскери қызымет атқарған.</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1942 </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жылы </a:t>
            </a:r>
            <a:r>
              <a:rPr kumimoji="0" lang="kk-KZ" sz="22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Сталинград </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қаласын, т.б. </a:t>
            </a:r>
          </a:p>
          <a:p>
            <a:pPr marL="0" marR="0" lvl="0" indent="0" algn="l" defTabSz="914400" rtl="0" eaLnBrk="0" fontAlgn="base" latinLnBrk="0" hangingPunct="0">
              <a:lnSpc>
                <a:spcPct val="100000"/>
              </a:lnSpc>
              <a:spcBef>
                <a:spcPct val="0"/>
              </a:spcBef>
              <a:spcAft>
                <a:spcPct val="0"/>
              </a:spcAft>
              <a:buClrTx/>
              <a:buSzTx/>
              <a:tabLst/>
            </a:pPr>
            <a:r>
              <a:rPr lang="kk-KZ" sz="2200" dirty="0" smtClean="0">
                <a:latin typeface="Times New Roman" pitchFamily="18" charset="0"/>
                <a:ea typeface="Times New Roman" pitchFamily="18" charset="0"/>
                <a:cs typeface="Times New Roman" pitchFamily="18" charset="0"/>
              </a:rPr>
              <a:t> </a:t>
            </a:r>
            <a:r>
              <a:rPr lang="kk-KZ" sz="2200" dirty="0" smtClean="0">
                <a:latin typeface="Times New Roman" pitchFamily="18" charset="0"/>
                <a:ea typeface="Times New Roman" pitchFamily="18" charset="0"/>
                <a:cs typeface="Times New Roman" pitchFamily="18" charset="0"/>
              </a:rPr>
              <a:t>   </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ауыл - аймақтарды қорғау операциясына қатысқан.</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1942 </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жылы </a:t>
            </a: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09</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қараша айында ауыр жарақат алған.</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1942 </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жылы </a:t>
            </a:r>
            <a:r>
              <a:rPr kumimoji="0" lang="kk-KZ" sz="22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2200"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Қызыл жұлдыз</a:t>
            </a:r>
            <a:r>
              <a:rPr kumimoji="0" lang="kk-KZ" sz="2200"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орденімен марапатталған.</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1943 </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жылы госпитальден кейін әскери міндетінен босатылғын.</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Әскери марапаттары:</a:t>
            </a:r>
          </a:p>
          <a:p>
            <a:pPr marL="0" marR="0" lvl="0" indent="0" algn="l" defTabSz="914400" rtl="0" eaLnBrk="0" fontAlgn="base" latinLnBrk="0" hangingPunct="0">
              <a:lnSpc>
                <a:spcPct val="100000"/>
              </a:lnSpc>
              <a:spcBef>
                <a:spcPct val="0"/>
              </a:spcBef>
              <a:spcAft>
                <a:spcPct val="0"/>
              </a:spcAft>
              <a:buClrTx/>
              <a:buSzTx/>
              <a:tabLst/>
            </a:pP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2200"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Ұлы Отан Соғысының І дәрежелі</a:t>
            </a:r>
            <a:r>
              <a:rPr kumimoji="0" lang="kk-KZ" sz="2200"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ордені,</a:t>
            </a: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tabLst/>
            </a:pP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мерейтойларға қарсы атаулы марапаттар:</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-10 медаль, </a:t>
            </a:r>
          </a:p>
          <a:p>
            <a:pPr marL="0" marR="0" lvl="0" indent="0" algn="l" defTabSz="914400" rtl="0" eaLnBrk="0" fontAlgn="base" latinLnBrk="0" hangingPunct="0">
              <a:lnSpc>
                <a:spcPct val="100000"/>
              </a:lnSpc>
              <a:spcBef>
                <a:spcPct val="0"/>
              </a:spcBef>
              <a:spcAft>
                <a:spcPct val="0"/>
              </a:spcAft>
              <a:buClrTx/>
              <a:buSzTx/>
              <a:tabLst/>
            </a:pPr>
            <a:r>
              <a:rPr kumimoji="0" lang="kk-KZ"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 алғыс хат, мақтау қағаздар.</a:t>
            </a:r>
            <a:r>
              <a:rPr kumimoji="0" lang="kk-KZ"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Тультаевы\Desktop\Туған өлке тарихы\333.jpg"/>
          <p:cNvPicPr>
            <a:picLocks noChangeAspect="1" noChangeArrowheads="1"/>
          </p:cNvPicPr>
          <p:nvPr/>
        </p:nvPicPr>
        <p:blipFill>
          <a:blip r:embed="rId2" cstate="print"/>
          <a:srcRect/>
          <a:stretch>
            <a:fillRect/>
          </a:stretch>
        </p:blipFill>
        <p:spPr bwMode="auto">
          <a:xfrm rot="16200000">
            <a:off x="1628801" y="-657200"/>
            <a:ext cx="6857999" cy="8172399"/>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Тультаевы\Desktop\Туған өлке тарихы\444.jpg"/>
          <p:cNvPicPr>
            <a:picLocks noChangeAspect="1" noChangeArrowheads="1"/>
          </p:cNvPicPr>
          <p:nvPr/>
        </p:nvPicPr>
        <p:blipFill>
          <a:blip r:embed="rId2" cstate="print"/>
          <a:srcRect/>
          <a:stretch>
            <a:fillRect/>
          </a:stretch>
        </p:blipFill>
        <p:spPr bwMode="auto">
          <a:xfrm rot="16200000">
            <a:off x="1664806" y="-621200"/>
            <a:ext cx="6857999" cy="810039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Тультаевы\Desktop\Туған өлке тарихы\Е.Б.И..jpg"/>
          <p:cNvPicPr>
            <a:picLocks noChangeAspect="1" noChangeArrowheads="1"/>
          </p:cNvPicPr>
          <p:nvPr/>
        </p:nvPicPr>
        <p:blipFill>
          <a:blip r:embed="rId2" cstate="print"/>
          <a:srcRect/>
          <a:stretch>
            <a:fillRect/>
          </a:stretch>
        </p:blipFill>
        <p:spPr bwMode="auto">
          <a:xfrm>
            <a:off x="1043608" y="0"/>
            <a:ext cx="8100391"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iren9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193" name="Rectangle 1"/>
          <p:cNvSpPr>
            <a:spLocks noChangeArrowheads="1"/>
          </p:cNvSpPr>
          <p:nvPr/>
        </p:nvSpPr>
        <p:spPr bwMode="auto">
          <a:xfrm>
            <a:off x="611560" y="74675"/>
            <a:ext cx="7793818"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Елюбаев Ибрагим Елюбайұлы</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10.02.1915ж. </a:t>
            </a:r>
            <a:r>
              <a:rPr kumimoji="0" lang="kk-KZ" sz="2000"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10.09.1993ж.</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Шалқар ауылы</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Целиноград ауданы</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1940 </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жылы ақпан айынан </a:t>
            </a:r>
            <a:r>
              <a:rPr kumimoji="0" lang="kk-KZ" sz="20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мамыр айына дейін  </a:t>
            </a: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Житомир</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қаласыдағы </a:t>
            </a: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Киев</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әскери округінің</a:t>
            </a:r>
            <a:r>
              <a:rPr lang="kk-KZ" sz="2000" dirty="0" smtClean="0">
                <a:latin typeface="Times New Roman" pitchFamily="18" charset="0"/>
                <a:ea typeface="Times New Roman" pitchFamily="18" charset="0"/>
                <a:cs typeface="Times New Roman" pitchFamily="18" charset="0"/>
              </a:rPr>
              <a:t> </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№66 </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танк полкысының курсанты болды.</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1940 </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жылдың мамыр айы </a:t>
            </a:r>
            <a:r>
              <a:rPr kumimoji="0" lang="kk-KZ" sz="20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1941 </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жылдың наурыз айы </a:t>
            </a:r>
            <a:r>
              <a:rPr kumimoji="0" lang="kk-KZ" sz="20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Солтүстік Кавказ</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әскери округының </a:t>
            </a:r>
            <a:r>
              <a:rPr lang="kk-KZ" sz="2000" dirty="0" smtClean="0">
                <a:latin typeface="Times New Roman" pitchFamily="18" charset="0"/>
                <a:ea typeface="Times New Roman" pitchFamily="18" charset="0"/>
                <a:cs typeface="Times New Roman" pitchFamily="18" charset="0"/>
              </a:rPr>
              <a:t>  </a:t>
            </a: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Чкалов</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атындағы авиация мектебінің курсанты.</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1941 </a:t>
            </a:r>
            <a:r>
              <a:rPr kumimoji="0" lang="kk-KZ" sz="2000"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1944</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жылдар аралығында: </a:t>
            </a: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№703 </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аэродромдық автобатальон бөлімінің командир қызметін атқарды, </a:t>
            </a: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№56 </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оңтүстік фронт армиясының</a:t>
            </a: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№955 </a:t>
            </a:r>
            <a:r>
              <a:rPr kumimoji="0" lang="kk-KZ"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автополктің автомоторисі болып қызымет етті.</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Әскери марапаттары: «Ұлы Отан Соғысының ІІ дәрежелі» </a:t>
            </a: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ордені,</a:t>
            </a:r>
            <a:r>
              <a:rPr kumimoji="0" lang="kk-KZ"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медальдар:</a:t>
            </a:r>
            <a:r>
              <a:rPr kumimoji="0" lang="kk-KZ"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 оборону Кавказа», «За победу над Германией»,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 доблестный труд в ВОВ 1941-1945гг.»,</a:t>
            </a: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мерейтойларға қарсы атаулы марапаттар:</a:t>
            </a: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kk-KZ"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 медаль,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алғыс хат, мақтау қағаздар.</a:t>
            </a: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kk-KZ"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Тультаевы\Desktop\Туған өлке тарихы\1.jpg"/>
          <p:cNvPicPr>
            <a:picLocks noChangeAspect="1" noChangeArrowheads="1"/>
          </p:cNvPicPr>
          <p:nvPr/>
        </p:nvPicPr>
        <p:blipFill>
          <a:blip r:embed="rId2" cstate="print"/>
          <a:srcRect/>
          <a:stretch>
            <a:fillRect/>
          </a:stretch>
        </p:blipFill>
        <p:spPr bwMode="auto">
          <a:xfrm>
            <a:off x="1043608" y="0"/>
            <a:ext cx="8100392"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Тультаевы\Desktop\Туған өлке тарихы\мпрампр.jpg"/>
          <p:cNvPicPr>
            <a:picLocks noChangeAspect="1" noChangeArrowheads="1"/>
          </p:cNvPicPr>
          <p:nvPr/>
        </p:nvPicPr>
        <p:blipFill>
          <a:blip r:embed="rId2" cstate="print"/>
          <a:srcRect/>
          <a:stretch>
            <a:fillRect/>
          </a:stretch>
        </p:blipFill>
        <p:spPr bwMode="auto">
          <a:xfrm>
            <a:off x="1115616" y="0"/>
            <a:ext cx="8028383" cy="6858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Тультаевы\Desktop\Туған өлке тарихы\Без имени-1 (2).jpg"/>
          <p:cNvPicPr>
            <a:picLocks noChangeAspect="1" noChangeArrowheads="1"/>
          </p:cNvPicPr>
          <p:nvPr/>
        </p:nvPicPr>
        <p:blipFill>
          <a:blip r:embed="rId2" cstate="print"/>
          <a:srcRect/>
          <a:stretch>
            <a:fillRect/>
          </a:stretch>
        </p:blipFill>
        <p:spPr bwMode="auto">
          <a:xfrm>
            <a:off x="971600" y="0"/>
            <a:ext cx="8172399"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nvSpPr>
        <p:spPr bwMode="auto">
          <a:xfrm>
            <a:off x="1547664" y="1268760"/>
            <a:ext cx="6958893" cy="39703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19125" algn="l"/>
              </a:tabLst>
            </a:pPr>
            <a:r>
              <a:rPr kumimoji="0" lang="kk-KZ" sz="3200" b="1" i="0" u="none" strike="noStrike" cap="none" normalizeH="0" baseline="0" dirty="0" smtClean="0">
                <a:ln>
                  <a:noFill/>
                </a:ln>
                <a:solidFill>
                  <a:schemeClr val="accent3"/>
                </a:solidFill>
                <a:effectLst/>
                <a:latin typeface="Arial"/>
                <a:ea typeface="Arial" pitchFamily="34" charset="0"/>
                <a:cs typeface="Times New Roman" pitchFamily="18" charset="0"/>
              </a:rPr>
              <a:t>«</a:t>
            </a:r>
            <a:r>
              <a:rPr kumimoji="0" lang="kk-KZ" sz="3200" b="1" i="0" u="none" strike="noStrike" cap="none" normalizeH="0" baseline="0" dirty="0" smtClean="0">
                <a:ln>
                  <a:noFill/>
                </a:ln>
                <a:solidFill>
                  <a:schemeClr val="accent3"/>
                </a:solidFill>
                <a:effectLst/>
                <a:latin typeface="Times New Roman" pitchFamily="18" charset="0"/>
                <a:ea typeface="Arial" pitchFamily="34" charset="0"/>
                <a:cs typeface="Times New Roman" pitchFamily="18" charset="0"/>
              </a:rPr>
              <a:t>Туған өлке тарихы</a:t>
            </a:r>
            <a:r>
              <a:rPr kumimoji="0" lang="kk-KZ" sz="3200" b="1" i="0" u="none" strike="noStrike" cap="none" normalizeH="0" baseline="0" dirty="0" smtClean="0">
                <a:ln>
                  <a:noFill/>
                </a:ln>
                <a:solidFill>
                  <a:schemeClr val="accent3"/>
                </a:solidFill>
                <a:effectLst/>
                <a:latin typeface="Arial"/>
                <a:ea typeface="Arial" pitchFamily="34" charset="0"/>
                <a:cs typeface="Times New Roman" pitchFamily="18" charset="0"/>
              </a:rPr>
              <a:t>»</a:t>
            </a:r>
            <a:r>
              <a:rPr kumimoji="0" lang="kk-KZ" sz="3200" b="1" i="0" u="none" strike="noStrike" cap="none" normalizeH="0" baseline="0" dirty="0" smtClean="0">
                <a:ln>
                  <a:noFill/>
                </a:ln>
                <a:solidFill>
                  <a:schemeClr val="accent3"/>
                </a:solidFill>
                <a:effectLst/>
                <a:latin typeface="Times New Roman" pitchFamily="18" charset="0"/>
                <a:ea typeface="Arial"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tab pos="619125" algn="l"/>
              </a:tabLst>
            </a:pPr>
            <a:endParaRPr kumimoji="0" lang="kk-KZ" sz="3200" b="1" i="0" u="none" strike="noStrike" cap="none" normalizeH="0" baseline="0" dirty="0" smtClean="0">
              <a:ln>
                <a:noFill/>
              </a:ln>
              <a:solidFill>
                <a:schemeClr val="accent3"/>
              </a:solidFill>
              <a:effectLst/>
              <a:latin typeface="Times New Roman" pitchFamily="18"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619125" algn="l"/>
              </a:tabLst>
            </a:pPr>
            <a:r>
              <a:rPr kumimoji="0" lang="kk-KZ" sz="20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атты ғылыми жобаға қатысатын  оқушылардың тізімі.</a:t>
            </a:r>
          </a:p>
          <a:p>
            <a:pPr marL="0" marR="0" lvl="0" indent="0" algn="l" defTabSz="914400" rtl="0" eaLnBrk="1" fontAlgn="base" latinLnBrk="0" hangingPunct="1">
              <a:lnSpc>
                <a:spcPct val="100000"/>
              </a:lnSpc>
              <a:spcBef>
                <a:spcPct val="0"/>
              </a:spcBef>
              <a:spcAft>
                <a:spcPct val="0"/>
              </a:spcAft>
              <a:buClrTx/>
              <a:buSzTx/>
              <a:buFontTx/>
              <a:buNone/>
              <a:tabLst>
                <a:tab pos="619125" algn="l"/>
              </a:tabLst>
            </a:pPr>
            <a:endParaRPr lang="kk-KZ" sz="20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619125" algn="l"/>
              </a:tabLst>
            </a:pP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r>
              <a:rPr kumimoji="0" lang="kk-KZ"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1.Ержан Еркежан</a:t>
            </a:r>
            <a:r>
              <a:rPr kumimoji="0" lang="kk-KZ" b="0" i="0" u="none" strike="noStrike" cap="none" normalizeH="0" dirty="0" smtClean="0">
                <a:ln>
                  <a:noFill/>
                </a:ln>
                <a:solidFill>
                  <a:srgbClr val="002060"/>
                </a:solidFill>
                <a:effectLst/>
                <a:latin typeface="Times New Roman" pitchFamily="18" charset="0"/>
                <a:ea typeface="Arial" pitchFamily="34" charset="0"/>
                <a:cs typeface="Times New Roman" pitchFamily="18" charset="0"/>
              </a:rPr>
              <a:t>   7-сынып</a:t>
            </a:r>
            <a:endParaRPr kumimoji="0" lang="kk-KZ"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endParaRPr kumimoji="0" lang="ru-RU" sz="10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r>
              <a:rPr kumimoji="0" lang="kk-KZ"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2.Сыздыкова Гүлшат</a:t>
            </a:r>
            <a:r>
              <a:rPr kumimoji="0" lang="kk-KZ" b="0" i="0" u="none" strike="noStrike" cap="none" normalizeH="0" dirty="0" smtClean="0">
                <a:ln>
                  <a:noFill/>
                </a:ln>
                <a:solidFill>
                  <a:srgbClr val="002060"/>
                </a:solidFill>
                <a:effectLst/>
                <a:latin typeface="Times New Roman" pitchFamily="18" charset="0"/>
                <a:ea typeface="Arial" pitchFamily="34" charset="0"/>
                <a:cs typeface="Times New Roman" pitchFamily="18" charset="0"/>
              </a:rPr>
              <a:t>    7-сынып</a:t>
            </a:r>
            <a:endParaRPr kumimoji="0" lang="kk-KZ"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Ғылыми жобаның жетекшісі  1- санатты география пәнінің мұғалімі </a:t>
            </a: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endParaRPr kumimoji="0" lang="kk-KZ" sz="20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619125" algn="l"/>
              </a:tabLst>
            </a:pPr>
            <a:r>
              <a:rPr kumimoji="0" lang="kk-KZ" sz="2000" b="0"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Рахметова Клара Исаевна.</a:t>
            </a:r>
            <a:endParaRPr kumimoji="0" lang="ru-RU" sz="105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1043608" y="548680"/>
            <a:ext cx="8100392"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19125" algn="l"/>
              </a:tabLst>
            </a:pPr>
            <a:r>
              <a:rPr kumimoji="0" lang="kk-KZ" sz="20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Ұлы Отан соғысы жылдарында.</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1941-1945 жылдары,  яғни  Ұлы  Отан  соғысы  кезінде совхоздың ер азаматтары Отанын қорғауға аттанды. Шалқарлықтар Ұлы Отан алдындағы азаматтық борышын өтеді. Соғысқа  аттанған  200- ден  аса ер азаматтардан елге қайтып оралғаны 52-адам. Соғыстан оралмаған ер азаматтар саны - 144 адам.</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19125" algn="l"/>
              </a:tabLst>
            </a:pP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Акпанбаев Бәден 1918+1989</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1938 жылдың қиыр шығыс соғысында қатысты. Жапон әскерлерін елімізден тазартуға қатысты. Неміс басқыншыларымен Москва, Ленинград, Польшаны азат етуге қатысты. Соғыстың отты жылдарынның басынан аяғына дейін кешкен Бәден ағай 1946жылы туған еліне оралды. Майдандағы ерліктері үшін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Ерлігі үшін</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Германияны жеңгені үшін</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т.б медальдарымен наградталды. Жергілікті ақынымыз 1989 жылы ұзақ науқастан қайтыс болды.</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2.Алпысов Кенжебек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1903- 1990ж. Социалистік Еңбек Ері.</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Еңбек жолын 1928 жылдан бастаған. 1929-1934жылы алғаш құрылған Шалқар совхозында бригадир болып, жұмыс істеді. 1934- 1938 жылдары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Красный флаг</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колхозында тракторист болды. 1938-1961 жылға дейін комбаинер болды. 1953 жылы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Ленин орденімен</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марапатталды, бірнеше мақтау грамоталары бар. 1957 жылы ең жоғары награда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Социалистік Еңбек Ері</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атағы берілді. 1950 жылдан Советтік Социалистік Коммунистік Партия мүшесі болды. 1990 жылы 87- жасын да ұзақ науқастан қайтыс болды.</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Тультаевы\Desktop\Туған өлке тарихы\IMG_3320.JPG"/>
          <p:cNvPicPr>
            <a:picLocks noChangeAspect="1" noChangeArrowheads="1"/>
          </p:cNvPicPr>
          <p:nvPr/>
        </p:nvPicPr>
        <p:blipFill>
          <a:blip r:embed="rId2" cstate="print"/>
          <a:srcRect/>
          <a:stretch>
            <a:fillRect/>
          </a:stretch>
        </p:blipFill>
        <p:spPr bwMode="auto">
          <a:xfrm>
            <a:off x="1043609" y="0"/>
            <a:ext cx="8100392"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Тультаевы\Desktop\Туған өлке тарихы\IMG_3325.JPG"/>
          <p:cNvPicPr>
            <a:picLocks noChangeAspect="1" noChangeArrowheads="1"/>
          </p:cNvPicPr>
          <p:nvPr/>
        </p:nvPicPr>
        <p:blipFill>
          <a:blip r:embed="rId2" cstate="print"/>
          <a:srcRect/>
          <a:stretch>
            <a:fillRect/>
          </a:stretch>
        </p:blipFill>
        <p:spPr bwMode="auto">
          <a:xfrm>
            <a:off x="971600" y="0"/>
            <a:ext cx="8172399" cy="6858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1043608" y="0"/>
            <a:ext cx="8100392" cy="70480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МАЛ ШАРУАШЫЛЫҒЫ.</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1951 </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жылы совхозда  2  жарым мың ірі қара, 800 қой, 150жылқы болған. 2500 га егіс болса, оның мың жарымы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жем шөп. Тың игеру басталған соң Шалқардан  Кеңбидайық,  Арықты  совхоздары бөлініп,  шықты. Сол жылдарда Шалқар 25000-гектардай егін сеуіп, жыл сайын мемлекетке орта есеппен миллион  жарым  пұт астық өткізген. Ірі қара жеті жарым мың бас, оның 3-мыңы сауын сиыр, 6-мың қой, 1-мың шошқа, 1000-ға  жақын жылқы болған. Бұған соңғы 10-жылда өзге совхоздарға ауысқан 8000сиыр, 10000қой, 600жылқы қосылмайды. Совхоз мал өнімдерін молайтып, астық тапсыру жоспарын асыра орындап, бүкіл Одақтық ауыл шаруашылығы көрмесінің бірнеше мәрте жүлдегері болды. Етке тапсыратын мал өте сапалы болатын. Әрбір сиыр малының орташа салмағы 350кг кем болмайтын, ал қоңдылығы семіз сиыр ортадан жоғары болып келеді. Шалқар совхозының тағы да бір ерекшелігі  шаруашылықтың малында ешқашан жұқпалы ауру болмаған. Мұнда ветеринарлық шаралар дұрыс сақталған. Мал қоралардың іші таза, төбесі биік, есік алдында кезекші. Бұқалар тұрған қорада зоотехниканың барлық  жағдайы  жасалған. Мұнда қазақтың  ақ бас бұқасы өсірілген. Балқашин совхозы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Қазақтың ақ бас сиыры</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деген ірі қараның жаңа будан тұқымын өсіріп шығарған. Сол малдың тұқымын обылыста жер суы жақсы, жайылымы бар совхоздарға берген. Совхозға 4-5 айлық бұзаулар әкелінген. Барлығы ақ бас, дене бітімі шымыр, жүрісі ширақ, күй таңдамайды. 2-3 жылда совхоздағы ақбас сиырлардың саны ірі қараның тең  жарымына жетті. Қашарлар сүтті тайыншалары семіз. Ақбас сиыр өсірген  Темірғалиев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Ленин орденімен</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марапатталды.</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1043608" y="260648"/>
            <a:ext cx="8100392" cy="62170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19125" algn="l"/>
              </a:tabLst>
            </a:pPr>
            <a:r>
              <a:rPr kumimoji="0" lang="kk-KZ" sz="20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ЕГІН ШАРУАШЫЛЫҒЫ.</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r>
              <a:rPr kumimoji="0" lang="kk-KZ" sz="20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Кеңес Одағының тарихындағы маңызды кезең </a:t>
            </a:r>
            <a:r>
              <a:rPr kumimoji="0" lang="kk-KZ" sz="2000"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sz="20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тың жерлерді игеру болды. 1954 жылдың көктемінде сол науқанға келген 260-адамды тракторға тіркелген арнаулы кісі таситын арбамен, шаналармен Ақмоланың теміржол вокзалынан Шалқарға әкелінді. Олардың құрамында РСФСР, Украйна, Белоруссия, Кавказ жастары болды. Тың игеруге келген жастар еңбекке кірісті. 5- тың игеруші Алексей Горбин, Иван Филь, Иван Тищенко т.б осы ауылдың жергілікті қыздарына үйленіп, отбасылы болды. Виктор Дубинин деген жігіт </a:t>
            </a:r>
            <a:r>
              <a:rPr kumimoji="0" lang="kk-KZ" sz="2000"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sz="20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Трактор плюс трактор</a:t>
            </a:r>
            <a:r>
              <a:rPr kumimoji="0" lang="kk-KZ" sz="2000"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sz="20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атты Бүкілодақтық жастар қозғалысын басқарды. БЛКЖО Орталық  Комитетінің  Бюро мүшесі болды. Ғосман Темірғалиев Ленин орденімен марапатталды. Тың өлкесінің күзі әдетте жауынды болады. Астықтың ең мол жиналатыны осы ай. Ол кезінде орылып, бастырылған астықтың тиісті жерлерге құрғақ жетуі егін шаруашылығының басты міндеті. Астық  өндіруде  республикамыздың барлық өлкелері мен облыстарының елеулі орыны болғанымен шешуші дауыс тың өлкесінде.    Бұл өлкенің  5 - облысындағы  егіс  көлемін  тұтас  алғанда  көлің,  өзенің былай тұрсын, ешбір теңіз  теңдесе  алмайды. Суға мөлшерлегенде,  бұл көлем </a:t>
            </a:r>
            <a:r>
              <a:rPr kumimoji="0" lang="kk-KZ" sz="2000"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sz="20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шын мағынасындағы мұхит!</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Тультаевы\Desktop\Туған өлке тарихы\Без имени-1.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1115616" y="188640"/>
            <a:ext cx="8028384"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ТЫҢ КӨТЕРУ ЖЫЛДАРЫНДА.</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Совхоз тың жылдарында мықтап дәуірледі. Мұнда 7 мың гектар тың көтерілді, астық өндіру 2,5 есе ұлғайды. Тың көтеру жылдарында Шалқар совхозын Есенжол Камзебаев басқарған. Бұрынғы Шалқардан тың игеру басталғанымен Кеңбидайық, Арықты совхоздары болініп шықты. Тың өлкесінде ешбір істің қиындығы жоқ. Өлкенің астығы жыл сайын ойдағыдай шығып тұру үшін басты шарт 2 ғана. 1-су, 2-жердің топырағын өңдеуге қажетті химиялық материалдар. Бұл өлкеден судың қоры екеу. 1 қысқы қар мен көктемде және күзде болатын жиі жаңбыр ылғалын топырақта сақтар қалудың шарасын кезінде қолдану. Егер шара қолданылса өлкенің егіні жазғы жаңбыр аз болса да шықпай қоймайды.Егіннің мол шығуына ең қажетті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су,осы жазғы жаңбыр.Мұнда егін үшін бір апат жау көбелек екен. Ол піскен дәннің ішін күйдіре жеп, ұн орнына қара күл ғана қалдырады екен. Шалқардың бойындағы жерлердің құнары туралы атақта Асан Қайғы: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Түгін тартса майы шыққан, айғырынан тайы шыққан мекен екенсің, жеп тауысатын жал емессің, сорып тауысар бал емессің, сені қай жеріме сиғызамын!</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депті- мыс. Қазақ Совет әдебиетінің негізін қалаушы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Сәкен Сейфуллиннің 70-ке толуына арналған кеш 4-маусым күні осы облыстың Нұра өзені бойында орналасқан Шалқар совхозында өткен. Экономикасы өрге басқан Шалқардың жұмысшылары табысты еңбегі үшін республика, одақ көлемінде марапаттала бастады.Комбайншы Жабағыбай Қопабаевтың есімі бүкіл Одаққа тарады. Ал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Трактор плюс трактор</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қозғалысының бастамашысы Виктор Дубинин тың алқабына танымал болған.</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Тультаевы\Desktop\Туған өлке тарихы\IMG_3338.JPG"/>
          <p:cNvPicPr>
            <a:picLocks noChangeAspect="1" noChangeArrowheads="1"/>
          </p:cNvPicPr>
          <p:nvPr/>
        </p:nvPicPr>
        <p:blipFill>
          <a:blip r:embed="rId2" cstate="print"/>
          <a:srcRect/>
          <a:stretch>
            <a:fillRect/>
          </a:stretch>
        </p:blipFill>
        <p:spPr bwMode="auto">
          <a:xfrm>
            <a:off x="1547665" y="0"/>
            <a:ext cx="6840759" cy="6858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Тультаевы\Desktop\Туған өлке тарихы\Без имени-11.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Тультаевы\Desktop\Туған өлке тарихы\IMG_3305.JPG"/>
          <p:cNvPicPr>
            <a:picLocks noChangeAspect="1" noChangeArrowheads="1"/>
          </p:cNvPicPr>
          <p:nvPr/>
        </p:nvPicPr>
        <p:blipFill>
          <a:blip r:embed="rId2" cstate="print"/>
          <a:srcRect/>
          <a:stretch>
            <a:fillRect/>
          </a:stretch>
        </p:blipFill>
        <p:spPr bwMode="auto">
          <a:xfrm>
            <a:off x="971600" y="0"/>
            <a:ext cx="8172399"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Тультаевы\Desktop\Туған өлке тарихы\IMG_33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Тультаевы\Desktop\Туған өлке тарихы\IMG_332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Тультаевы\Desktop\Туған өлке тарихы\IMG_332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Тультаевы\Desktop\Туған өлке тарихы\Без имени-2.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1266" name="Picture 2" descr="C:\Users\Тультаевы\Desktop\Туған өлке тарихы\IMG_3314.JPG"/>
          <p:cNvPicPr>
            <a:picLocks noChangeAspect="1" noChangeArrowheads="1"/>
          </p:cNvPicPr>
          <p:nvPr/>
        </p:nvPicPr>
        <p:blipFill>
          <a:blip r:embed="rId2" cstate="print"/>
          <a:srcRect/>
          <a:stretch>
            <a:fillRect/>
          </a:stretch>
        </p:blipFill>
        <p:spPr bwMode="auto">
          <a:xfrm>
            <a:off x="1475656" y="0"/>
            <a:ext cx="7008194" cy="6858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1043608" y="332656"/>
            <a:ext cx="8100392"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19125" algn="l"/>
              </a:tabLst>
            </a:pPr>
            <a:r>
              <a:rPr kumimoji="0" lang="kk-KZ"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Төлешов Маден Серікбайұлының өмірбаяны.</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Төлешов Маден Серікбайұлы Целиноград облысы, Целиноград ауданында шаруа  семьясында 1939 жылы 22- ақпанда дүниеге келген. 7-жылдық ауылмектебін бітіргенсоң, трактористің көмекшісі болып, жұмыс істеді. 1954 жылы тракторшылар дайындайтын курсты бітіріп, өз алдына трактор жүргізе бастады.Жауапкершілігімен еңбексүйгіштігінің арқасында еңбекте жақсы жетістіктерге жетті. Бірінші   жеті жылдықта егін орағына белсене қатысқаныүшін,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Құрмет грамотасымен</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марапатталды. 1966 жылы ауыл шаруашылығын дамытудағы ерен еңбегі үшін Қазақ ССР- інің Жоғары Советінің грамотасымен марапатталды. Осы құрмет грамотасына сәйкес зейнеткерлікке шыққанда Қазақстан Республикасының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Құрметті зейнеткері</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атағына ие болды.1968 жылы наурыз айында Совет Одағының Коммунистік Партиясына мүше болды. 1972 жылы еңбектегі табыстары үшін Советтік Социалистік Республикасының Жоғары Советінің президиумының жарлығымен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Еңбек Қызыл Ту</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орденімен марапатталды. 1980 жылы наурыз айында </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Ленин орденімен</a:t>
            </a:r>
            <a:r>
              <a:rPr kumimoji="0" lang="kk-KZ"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марапатталды. Еңбектеніп өз білімін жетілдіре жүріп, ауылдық сайлау округіне депутат болып, сайланды. Сонансоң аудандық Советтің депутаты болды. 1995 жылы құрметті еңбек демалысына шықты. 1998 жылы дүниеден өтті.</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19125"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Тультаевы\Desktop\Туған өлке тарихы\IMG_330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Тультаевы\Desktop\Туған өлке тарихы\IMG_3304.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Тультаевы\Desktop\Туған өлке тарихы\Без имени-12.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Тультаевы\Desktop\Туған өлке тарихы\Ануар Ата.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Тультаевы\Desktop\Туған өлке тарихы\Без имени-14.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0" descr="backgrounds_100023"/>
          <p:cNvPicPr>
            <a:picLocks noChangeAspect="1" noChangeArrowheads="1" noCrop="1"/>
          </p:cNvPicPr>
          <p:nvPr/>
        </p:nvPicPr>
        <p:blipFill>
          <a:blip r:embed="rId2" cstate="print"/>
          <a:srcRect/>
          <a:stretch>
            <a:fillRect/>
          </a:stretch>
        </p:blipFill>
        <p:spPr>
          <a:xfrm>
            <a:off x="0" y="0"/>
            <a:ext cx="9144000" cy="6877050"/>
          </a:xfrm>
          <a:prstGeom prst="rect">
            <a:avLst/>
          </a:prstGeom>
          <a:noFill/>
        </p:spPr>
      </p:pic>
      <p:sp>
        <p:nvSpPr>
          <p:cNvPr id="61441" name="Rectangle 1"/>
          <p:cNvSpPr>
            <a:spLocks noChangeArrowheads="1"/>
          </p:cNvSpPr>
          <p:nvPr/>
        </p:nvSpPr>
        <p:spPr bwMode="auto">
          <a:xfrm>
            <a:off x="97525" y="394693"/>
            <a:ext cx="9046475" cy="65864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20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Туған  өлке тарихы.</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Шалқар совхозы 20 жылдан бері 1929 жылы 4876 колхоз және 30 совхоз болып,құрылды.</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Соның бірі біздің ет совхозы, ол кезде Гигант деп аталды.Алғашқы кезде</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Гигант совхозында  450000га  жері  болды, оның 6100 га  егістік жер болды.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Совхоз негізінен мал шаруашылығымен айналысты. Совхоз алғашында  Қарағанды  мал  шаруашылық</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трест одағына қарады. Құрамында 10 өндірістік  бөлімше болды.</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1. Егіндікөл бөлімшесі.</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2. Қарақоға бөлімшесі.</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3. Арықты бөлімшесі.</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4. Нұра бөлімшесі.</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5. Ұзынкөл бөлімшесі.</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6. Жапақ бөлімшесі.</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7. Оразақ бөлімшесі.</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8. Кеңбидайық бөлімшесі.</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9. Түбек бөлімшесі.</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10. Қаратомар бөлімшесі.</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Қарағанды  мал  шаруашылық  трестодағының  шешімі  бойынша  1932жылы  16 наурызда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Гигант</a:t>
            </a:r>
            <a:r>
              <a:rPr kumimoji="0" lang="kk-KZ" sz="1600"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совхозы  3 совхозға  бөлінді.</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1. Шалқар  совхозы.</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2. Кенбидайық  совхозы.</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3. Арықты совхозы.</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Алғашқы директор  болған  Железняк Н.  босатылып, 25 мамыр  1932 жылы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Бабрицкий  директор  болып  сайланды.</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Туған өлке тарихы\Новая папка\IMG_3355.JPG"/>
          <p:cNvPicPr>
            <a:picLocks noChangeAspect="1" noChangeArrowheads="1"/>
          </p:cNvPicPr>
          <p:nvPr/>
        </p:nvPicPr>
        <p:blipFill>
          <a:blip r:embed="rId2" cstate="print"/>
          <a:srcRect/>
          <a:stretch>
            <a:fillRect/>
          </a:stretch>
        </p:blipFill>
        <p:spPr bwMode="auto">
          <a:xfrm>
            <a:off x="3491880" y="0"/>
            <a:ext cx="5652120" cy="6858000"/>
          </a:xfrm>
          <a:prstGeom prst="rect">
            <a:avLst/>
          </a:prstGeom>
          <a:noFill/>
        </p:spPr>
      </p:pic>
      <p:pic>
        <p:nvPicPr>
          <p:cNvPr id="2051" name="Picture 3" descr="F:\Туған өлке тарихы\Новая папка\IMG_3354.JPG"/>
          <p:cNvPicPr>
            <a:picLocks noChangeAspect="1" noChangeArrowheads="1"/>
          </p:cNvPicPr>
          <p:nvPr/>
        </p:nvPicPr>
        <p:blipFill>
          <a:blip r:embed="rId3" cstate="print"/>
          <a:srcRect/>
          <a:stretch>
            <a:fillRect/>
          </a:stretch>
        </p:blipFill>
        <p:spPr bwMode="auto">
          <a:xfrm>
            <a:off x="0" y="0"/>
            <a:ext cx="4139952" cy="6858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Тультаевы\Desktop\Туған өлке тарихы\Без имени-3.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Тультаевы\Desktop\Туған өлке тарихы\IMG_297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Тультаевы\Desktop\Туған өлке тарихы\IMG_334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nvSpPr>
        <p:spPr bwMode="auto">
          <a:xfrm>
            <a:off x="1187624" y="-170241"/>
            <a:ext cx="7956376" cy="70173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kk-KZ" sz="18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kk-KZ" b="1" dirty="0" smtClean="0">
              <a:latin typeface="Times New Roman" pitchFamily="18"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kk-KZ" sz="18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Шалқар ауылының құрылуы.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Шалқар совхозы 1929жылы құрылды. 1929жылы мамыр айында Егіндікөлге жаңа қоныс қазығын қағып, Шалқар деген ат берілген. Шалқарға 1, 2, 8 бөлімшелер қараған. Кеңбидайыққа 3, 4, 6, 7 бөлімшелер, ал Арықты совхозына 5,9 бөлімшелер қараған. 10-ыншы бөлімшені 3 совхозға таратып берген. 1932жылы 1-мамырдан бастап, барлық бөлімшелер ферма болып ұйымдастырылды. 5 ферма болды.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1-ферма Егіндікөл,</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2-ферма Алпысбай,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3-ферма Ноғай ауылы,</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4-ферма Шалабай,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5-ферма Түбек.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Кейін Шалқардан тағы да 2совхоз бөлініп шықты. Олар: М.Маметова және Красный флаг(Оразақ) совхозы. 1930жылы совхозда небәрі 190 адам болды. Оның ішінде бай кулактар 76-адам болды. Жаңа директор болып, Власов келгеннен кейін құрылыс жұмысы жақсара бастады. Алғашқы трактор жүргізуші болып, Бейсекеев Кәрібай алғашқы тракторды жүргізіп келді. Алғашқы механизаторлар Елубаев Спатай, Бейсекеев Кәрібай, Казаков Виктор, Павлин Петр. Совхоз Украйна, Белоруссия басқада одақтас республикалармен тығыз байланыс орнатып, дәулетін шалқыта түсті. Шалқар совхозының алғашқы жұмысшылары мен бөлімше басқарушылары – Кәрмен Мұхаметжанов, Зікірия Бекбауов, Қадыр Төлеев, Тәжікен Нарымбетов. 1930-1965 жылдары бұл совхозды  Железняк (алғашқы директор), Рыспаев, Кропик, Коренной, Қамзе Нұрқанов, Мочалов, Сидоров, Ыбырайымбек Тақтахожин, Есенжол Қамзебаев басқарған. Совет өкіметі жылдары </a:t>
            </a:r>
            <a:r>
              <a:rPr kumimoji="0" lang="kk-KZ" sz="1400"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Шалқар</a:t>
            </a:r>
            <a:r>
              <a:rPr kumimoji="0" lang="kk-KZ" sz="1400"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аймағы тамаша құлпырды. Ауыл астық, ет фабрикасының қонысы ретінде даңққа бөленді. Совхоз даңқын шығарған өрендер көп болды. Е.Қамзебаев алғашында шаруашылықта бұзау бақты, кейін совхоз директоры болды. Ол РСРО Жоғары Советіне, ал Сара Ұршықова Қазақ КСР Жоғары Советіне депутат болып сайланды. 1951-1965 жылдары Шалқар совхозының директоры болып қызмет атқарды. 1941-1945 жылдардағы Ұлы Отан  соғысы  жылдарындағы ерліктегі еңбегі үшін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медальмен </a:t>
            </a:r>
            <a:r>
              <a:rPr kumimoji="0" lang="kk-KZ" sz="1400"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Құрмет белгісі</a:t>
            </a:r>
            <a:r>
              <a:rPr kumimoji="0" lang="kk-KZ" sz="1400"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орденімен марапатталған. 1965-жылы тамыз айында дүниеден озды.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1115616" y="692696"/>
            <a:ext cx="8028384" cy="52706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90500" algn="l"/>
                <a:tab pos="619125" algn="l"/>
              </a:tabLst>
            </a:pPr>
            <a:r>
              <a:rPr kumimoji="0" lang="kk-KZ" sz="28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Егіндікөл көлінің аталу тарихы.</a:t>
            </a:r>
          </a:p>
          <a:p>
            <a:pPr marL="0" marR="0" lvl="0" indent="0" algn="l" defTabSz="914400" rtl="0" eaLnBrk="1" fontAlgn="base" latinLnBrk="0" hangingPunct="1">
              <a:lnSpc>
                <a:spcPct val="100000"/>
              </a:lnSpc>
              <a:spcBef>
                <a:spcPct val="0"/>
              </a:spcBef>
              <a:spcAft>
                <a:spcPct val="0"/>
              </a:spcAft>
              <a:buClrTx/>
              <a:buSzTx/>
              <a:buFontTx/>
              <a:buNone/>
              <a:tabLst>
                <a:tab pos="190500" algn="l"/>
                <a:tab pos="619125" algn="l"/>
              </a:tabLst>
            </a:pP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619125" algn="l"/>
              </a:tabLst>
            </a:pPr>
            <a:r>
              <a:rPr kumimoji="0" lang="kk-KZ" sz="1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kk-KZ" sz="20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1928 жылы жерауып, көшіп келген ағайынды Петр, Сидор көктемде Егіндікөл көлінің артына шамалы егін егеді. Одан бір қап бидай алып, оны қоймада сақтап, егінді жылда сеуіп отырады. Өгіз үйретіп, мойынағаш жасайды,соқа жасайды. 1929 жылы көктемде бидай егіп,Каспий мен Алпыс халыққа бидайды қадақтап бөліп беріп,аштықтан аман алып қалады.1929 жылы ауыл құрылды. Каспий- кілтші, Ахметов Ысқақ </a:t>
            </a:r>
            <a:r>
              <a:rPr kumimoji="0" lang="kk-KZ" sz="2000" b="0" i="0" u="none" strike="noStrike" cap="none" normalizeH="0" baseline="0" dirty="0" smtClean="0">
                <a:ln>
                  <a:noFill/>
                </a:ln>
                <a:solidFill>
                  <a:schemeClr val="tx1"/>
                </a:solidFill>
                <a:effectLst/>
                <a:latin typeface="Arial"/>
                <a:ea typeface="Arial" pitchFamily="34" charset="0"/>
                <a:cs typeface="Times New Roman" pitchFamily="18" charset="0"/>
              </a:rPr>
              <a:t>–</a:t>
            </a:r>
            <a:r>
              <a:rPr kumimoji="0" lang="kk-KZ" sz="20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бірінші түйеші, Нұрпан Төлеев- түйе әкелді.Түйелер құсмаңқа ауруынан қырылды.Ашаршылық кезінде ауылда ешкім аштықтан қаза болған жоқ.</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619125" algn="l"/>
              </a:tabLst>
            </a:pPr>
            <a:r>
              <a:rPr kumimoji="0" lang="kk-KZ" sz="20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Егіндікөлдің алып жатқан ауданы -3,5км,тереңдігі- 2- 2,5метр.</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619125" algn="l"/>
              </a:tabLst>
            </a:pPr>
            <a:r>
              <a:rPr kumimoji="0" lang="kk-KZ" sz="20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Көлде балдыр, қамыс өседі.Балықтардан:сары табан балық бар.Былтырғы су тасқынынан биыл ақ балық пайда болды.Құстардан : Аққу, тырна, бірқазан, дала қазы, дала үйрегі, тырна, шағала көктемде ұшып келеді.</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619125"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Тультаевы\Desktop\Туған өлке тарихы\IMG_147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Тультаевы\Desktop\Туған өлке тарихы\IMG_335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180</TotalTime>
  <Words>1869</Words>
  <Application>Microsoft Office PowerPoint</Application>
  <PresentationFormat>Экран (4:3)</PresentationFormat>
  <Paragraphs>105</Paragraphs>
  <Slides>53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Солнцестояние</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Тюлеева</dc:creator>
  <cp:lastModifiedBy>Тультаевы</cp:lastModifiedBy>
  <cp:revision>18</cp:revision>
  <dcterms:created xsi:type="dcterms:W3CDTF">2016-04-26T05:38:29Z</dcterms:created>
  <dcterms:modified xsi:type="dcterms:W3CDTF">2016-04-26T11:23:34Z</dcterms:modified>
</cp:coreProperties>
</file>